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notesMasterIdLst>
    <p:notesMasterId r:id="rId28"/>
  </p:notesMasterIdLst>
  <p:sldIdLst>
    <p:sldId id="265" r:id="rId2"/>
    <p:sldId id="259" r:id="rId3"/>
    <p:sldId id="263" r:id="rId4"/>
    <p:sldId id="260" r:id="rId5"/>
    <p:sldId id="261" r:id="rId6"/>
    <p:sldId id="262" r:id="rId7"/>
    <p:sldId id="266" r:id="rId8"/>
    <p:sldId id="258" r:id="rId9"/>
    <p:sldId id="264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2" r:id="rId26"/>
    <p:sldId id="25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156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CB28-F2FB-4F12-A556-965941D313B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9AD76-E62D-4A7E-A032-B377E999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5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9AD76-E62D-4A7E-A032-B377E99996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9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84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06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5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0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3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34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3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7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76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27BF-6AAA-4784-A921-8FCDF463635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D6B203-8C09-4A39-AF9C-58683DF5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b12aa655a39f6016af3974a98620bc34/download/3243/" TargetMode="External"/><Relationship Id="rId2" Type="http://schemas.openxmlformats.org/officeDocument/2006/relationships/hyperlink" Target="https://pedsovet.su/metodika/6519_urok_eksurs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sitburyatia.ru/news/section-105/item-943/" TargetMode="External"/><Relationship Id="rId4" Type="http://schemas.openxmlformats.org/officeDocument/2006/relationships/hyperlink" Target="https://dzen.ru/media/id/5c35e2e326ab5500aa27a240/chto-takoe-religioznyi-sinkretizm-chem-on-polezen-61689bc3cc922a65ada64971?utm_referer=www.google.c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0B07E-3A64-4237-A2F2-CC54238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57" y="293511"/>
            <a:ext cx="8985954" cy="1611489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buClr>
                <a:srgbClr val="E78712"/>
              </a:buClr>
            </a:pPr>
            <a:r>
              <a:rPr lang="ru-RU" dirty="0"/>
              <a:t>Мировые религии в Бурятии</a:t>
            </a:r>
            <a:br>
              <a:rPr lang="ru-RU" dirty="0"/>
            </a:b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Уроки-экскурсии</a:t>
            </a:r>
            <a:b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учебной дисциплине «Основы философии»</a:t>
            </a:r>
            <a:b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Бурятском аграрном колледже им. М.Н. Ербанова</a:t>
            </a:r>
            <a:b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5FCE08-C11D-4C8F-B625-56FB78C41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0" y="2247195"/>
            <a:ext cx="4371797" cy="27058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AA6F03-7D9D-4541-BC44-56421C8E0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8" y="2246137"/>
            <a:ext cx="4742744" cy="27058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F1368F-E511-474E-A23F-C23B6F8E9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97" y="2246137"/>
            <a:ext cx="4233333" cy="27058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3EB62-17A4-4382-8E69-0F3E5F58D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757" y="5405970"/>
            <a:ext cx="8333954" cy="7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D60E4-E9BF-4A70-9EA1-6C9C6CA6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Историческая обусловленность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D59B9-9DD2-4636-8923-750BA902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5289"/>
            <a:ext cx="8915400" cy="4375933"/>
          </a:xfrm>
        </p:spPr>
        <p:txBody>
          <a:bodyPr/>
          <a:lstStyle/>
          <a:p>
            <a:r>
              <a:rPr lang="ru-RU" sz="2400" dirty="0"/>
              <a:t>До Октябрьской революции правительство России одобряло и поддерживало усилия православной церкви по христианизации бурятского населения.</a:t>
            </a:r>
          </a:p>
          <a:p>
            <a:r>
              <a:rPr lang="ru-RU" sz="2400" dirty="0"/>
              <a:t>Вместе с тем, оно занимало весьма лояльную позицию в отношении буддизма и других конфессий.</a:t>
            </a:r>
          </a:p>
          <a:p>
            <a:r>
              <a:rPr lang="ru-RU" sz="2400" dirty="0"/>
              <a:t>В 1917 году на территории Бурятии было 44 дацана, 144 малых буддийских храма, 211 православных храмов, 81 старообрядческий молитвенный дом, 7 иудейских синагог, 6 мусульманских мечетей, 5 баптистских общин и 1 католический костел.</a:t>
            </a:r>
          </a:p>
        </p:txBody>
      </p:sp>
    </p:spTree>
    <p:extLst>
      <p:ext uri="{BB962C8B-B14F-4D97-AF65-F5344CB8AC3E}">
        <p14:creationId xmlns:p14="http://schemas.microsoft.com/office/powerpoint/2010/main" val="383879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1731D-9679-4958-866E-463CAA6C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экскурсия – Дацан Ринпоче </a:t>
            </a:r>
            <a:r>
              <a:rPr lang="ru-RU" dirty="0" err="1"/>
              <a:t>Багша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3D1DC7-CA07-48D1-B0CC-7EA9ADFBD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13" y="1919065"/>
            <a:ext cx="5037666" cy="43148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60F86F-343A-4CBC-AF31-8F8B8E25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1" y="1919065"/>
            <a:ext cx="5753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460A-E064-4798-88DC-3AECE174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Буддизм в Бурятии - Махаяна (большая колесница/большой путь)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67042-67C1-4ACC-9F30-8C0197BB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ru-RU" sz="2000" dirty="0"/>
              <a:t>По дисциплине "Основы философии" уже пройдены темы по индийской и китайской философии древности.</a:t>
            </a:r>
          </a:p>
          <a:p>
            <a:pPr marL="0" indent="0">
              <a:buNone/>
            </a:pPr>
            <a:r>
              <a:rPr lang="ru-RU" sz="2000" dirty="0"/>
              <a:t>Студенты сравнили буддизм Хинаяны и Махаяны, насладились эстетикой буддизма, ведь дацан Ринпоче </a:t>
            </a:r>
            <a:r>
              <a:rPr lang="ru-RU" sz="2000" dirty="0" err="1"/>
              <a:t>Багша</a:t>
            </a:r>
            <a:r>
              <a:rPr lang="ru-RU" sz="2000" dirty="0"/>
              <a:t> - слияние культур разных буддийских традиций: китайской, тибетской, японской и нашей бурятской.</a:t>
            </a:r>
          </a:p>
          <a:p>
            <a:r>
              <a:rPr lang="ru-RU" sz="2000" dirty="0"/>
              <a:t>Буддизм проникает по одним источникам в 17 веке с Тибета и Монголии. </a:t>
            </a:r>
          </a:p>
          <a:p>
            <a:r>
              <a:rPr lang="ru-RU" sz="2000" dirty="0"/>
              <a:t>Махаяна – северная ветвь буддизма, распространенная в Тибете, Китае, Японии, Монголии… Здесь целью является освобождение всех живых существ, а пробуждение доступно и для мирян.</a:t>
            </a:r>
          </a:p>
        </p:txBody>
      </p:sp>
    </p:spTree>
    <p:extLst>
      <p:ext uri="{BB962C8B-B14F-4D97-AF65-F5344CB8AC3E}">
        <p14:creationId xmlns:p14="http://schemas.microsoft.com/office/powerpoint/2010/main" val="379105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E365B-DF17-49E9-B67C-31FC934C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7883164" cy="1280890"/>
          </a:xfrm>
        </p:spPr>
        <p:txBody>
          <a:bodyPr/>
          <a:lstStyle/>
          <a:p>
            <a:r>
              <a:rPr lang="ru-RU" dirty="0"/>
              <a:t>Год основания дацана – 2000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0B9679-A865-4D73-8858-A7A148A6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2122311"/>
            <a:ext cx="4799013" cy="377825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C26A7B1-5C19-41DB-AB95-6C68C7F8C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5" y="2122311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6505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57378-19DF-40E9-935C-0BF46870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Внутри дацана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0ADE22-8736-4464-9B41-D884604B9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2" y="2133600"/>
            <a:ext cx="8444089" cy="4323644"/>
          </a:xfrm>
        </p:spPr>
      </p:pic>
    </p:spTree>
    <p:extLst>
      <p:ext uri="{BB962C8B-B14F-4D97-AF65-F5344CB8AC3E}">
        <p14:creationId xmlns:p14="http://schemas.microsoft.com/office/powerpoint/2010/main" val="148860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AB02A-652F-4F63-A898-1E43D0D9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Экскурсия без предупреждения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5DB08-7E9D-4399-8E84-520C9E2F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8843"/>
            <a:ext cx="8915400" cy="51138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дацане Ринпоче </a:t>
            </a:r>
            <a:r>
              <a:rPr lang="ru-RU" dirty="0" err="1"/>
              <a:t>Багша</a:t>
            </a:r>
            <a:r>
              <a:rPr lang="ru-RU" dirty="0"/>
              <a:t> можно, не договариваясь, делать экскурсию.</a:t>
            </a:r>
          </a:p>
          <a:p>
            <a:r>
              <a:rPr lang="ru-RU" dirty="0"/>
              <a:t>Назначаю встречу студентам в 13:00-13:20 возле дацана. Они приезжают сами на автобусе маршрута 97 (конечная остановка).</a:t>
            </a:r>
          </a:p>
          <a:p>
            <a:r>
              <a:rPr lang="ru-RU" dirty="0"/>
              <a:t>Дацан находится по адресу: </a:t>
            </a:r>
            <a:r>
              <a:rPr lang="ru-RU" dirty="0" err="1"/>
              <a:t>г.Улан</a:t>
            </a:r>
            <a:r>
              <a:rPr lang="ru-RU" dirty="0"/>
              <a:t>-Удэ, Железнодорожный район, </a:t>
            </a:r>
            <a:r>
              <a:rPr lang="ru-RU" dirty="0" err="1"/>
              <a:t>ул.Стрелецкая</a:t>
            </a:r>
            <a:r>
              <a:rPr lang="ru-RU" dirty="0"/>
              <a:t>, 1 (район Лысой горы).</a:t>
            </a:r>
          </a:p>
          <a:p>
            <a:r>
              <a:rPr lang="ru-RU" dirty="0"/>
              <a:t>Здесь можно провести длительное время, главное - посмотреть заранее прогноз погоды, на горе могут быть сильные ветра.</a:t>
            </a:r>
          </a:p>
          <a:p>
            <a:r>
              <a:rPr lang="ru-RU" dirty="0"/>
              <a:t>Наличие смотровой площадки – красивый вид на город, дорога долгой жизни с беседками по годам восточного лунного календаря, много интересных арт-объектов, возле которых студентам нравится фотографироваться, галерея 1080 статуй будд, музей истории дацана (работают по выходным).</a:t>
            </a:r>
          </a:p>
          <a:p>
            <a:r>
              <a:rPr lang="ru-RU" dirty="0"/>
              <a:t>Предупредить об удобной обуви, одеться по погоде, взять воду, орехи и семечки для птиц и белок.</a:t>
            </a:r>
          </a:p>
          <a:p>
            <a:r>
              <a:rPr lang="ru-RU" dirty="0"/>
              <a:t>Когда заходишь в дацан, головной убор снимать всем, девочкам – длинный подол куртки, пальто или юбка ниже колен.</a:t>
            </a:r>
          </a:p>
        </p:txBody>
      </p:sp>
    </p:spTree>
    <p:extLst>
      <p:ext uri="{BB962C8B-B14F-4D97-AF65-F5344CB8AC3E}">
        <p14:creationId xmlns:p14="http://schemas.microsoft.com/office/powerpoint/2010/main" val="239853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D06EC-050E-4265-8C66-FB83EA86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экскурсия – Свято-</a:t>
            </a:r>
            <a:r>
              <a:rPr lang="ru-RU" dirty="0" err="1"/>
              <a:t>Одигитриевский</a:t>
            </a:r>
            <a:r>
              <a:rPr lang="ru-RU" dirty="0"/>
              <a:t> Собор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73689EF-2DF4-4E37-9176-6DAF7D68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2" y="2144889"/>
            <a:ext cx="5181600" cy="377825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EAC11-A643-4120-A09D-67AE92A73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0" y="2883958"/>
            <a:ext cx="57531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755E3-F77C-4772-BD24-8787FAA7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Христианство в Бурятии – православие, старообрядчество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7EA1E-7165-4E44-89FE-9B839F0B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По дисциплине "Основы философии", изучая средневековую философию, дополнительно в рамках регионального компонента рассматривается распространение православия на территории Бурятии.</a:t>
            </a:r>
          </a:p>
          <a:p>
            <a:r>
              <a:rPr lang="ru-RU" sz="2000" dirty="0"/>
              <a:t>Экскурсия начинается на улице Соборной, где рассказывается об историческом и культурном значении улицы Соборная-Почтамтская-Первомайская-им. </a:t>
            </a:r>
            <a:r>
              <a:rPr lang="ru-RU" sz="2000" dirty="0" err="1"/>
              <a:t>Линховоина</a:t>
            </a:r>
            <a:r>
              <a:rPr lang="ru-RU" sz="2000" dirty="0"/>
              <a:t>-Соборная, о проникновении православия в Бурятию, о строительстве Свято-</a:t>
            </a:r>
            <a:r>
              <a:rPr lang="ru-RU" sz="2000" dirty="0" err="1"/>
              <a:t>Одигитриевского</a:t>
            </a:r>
            <a:r>
              <a:rPr lang="ru-RU" sz="2000" dirty="0"/>
              <a:t> собора, о советском периоде в истории храма и в целом о взаимосвязи религии и философии.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9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A8FB-87D3-4DDF-A94E-A5CB8E57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Улица Соборная – место начала экскурсии по православию в Бурятии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37FB0-892E-418E-A71D-6B4C31FD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4" y="2289528"/>
            <a:ext cx="5753100" cy="432435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FE84C39-6C28-488F-9724-01E083D12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39" y="2562578"/>
            <a:ext cx="5581649" cy="3778250"/>
          </a:xfrm>
        </p:spPr>
      </p:pic>
    </p:spTree>
    <p:extLst>
      <p:ext uri="{BB962C8B-B14F-4D97-AF65-F5344CB8AC3E}">
        <p14:creationId xmlns:p14="http://schemas.microsoft.com/office/powerpoint/2010/main" val="253968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6FDE1-B7BB-4ED6-88A0-E691F806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Экскурсия начинается с телефонного звонка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AB8B9-0B77-401C-BE16-4550D789C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83012-215393 – приемная собора</a:t>
            </a:r>
          </a:p>
          <a:p>
            <a:r>
              <a:rPr lang="ru-RU" dirty="0"/>
              <a:t>Надо позвонить и предупредить, что вы будете приходить с группой студентов или школьников, договориться в какое время удобно.</a:t>
            </a:r>
          </a:p>
          <a:p>
            <a:r>
              <a:rPr lang="ru-RU" dirty="0"/>
              <a:t>Подходящее время – обеденное.</a:t>
            </a:r>
          </a:p>
          <a:p>
            <a:r>
              <a:rPr lang="ru-RU" dirty="0"/>
              <a:t>Назначаю встречу в 13:00-13:20 на улице Соборной,1. Сначала экскурсия по исторической пешеходной улице – это старейшая часть города. Протяженность улицы всего 400 метров. Она соединяла Спасскую и Богородице-Владимирскую деревянные церкви. Помимо храма и креста расположены 4 исторические усадьбы с </a:t>
            </a:r>
            <a:r>
              <a:rPr lang="en-US" dirty="0" err="1"/>
              <a:t>qr</a:t>
            </a:r>
            <a:r>
              <a:rPr lang="ru-RU" dirty="0"/>
              <a:t>-кодами.</a:t>
            </a:r>
          </a:p>
          <a:p>
            <a:r>
              <a:rPr lang="ru-RU" dirty="0"/>
              <a:t>Предупредить студентов-девочек приготовить головные уборы, платки.</a:t>
            </a:r>
          </a:p>
          <a:p>
            <a:r>
              <a:rPr lang="ru-RU" dirty="0"/>
              <a:t>На территории собора имеется детская площадка.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F5D8-21D3-4762-B970-E62ECD71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7312"/>
          </a:xfrm>
        </p:spPr>
        <p:txBody>
          <a:bodyPr/>
          <a:lstStyle/>
          <a:p>
            <a:r>
              <a:rPr lang="ru-RU" dirty="0"/>
              <a:t>Урок-экскурсия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5A62F-6A45-4B6C-AF17-80BCBCAF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1422"/>
            <a:ext cx="8915400" cy="4409800"/>
          </a:xfrm>
        </p:spPr>
        <p:txBody>
          <a:bodyPr/>
          <a:lstStyle/>
          <a:p>
            <a:r>
              <a:rPr lang="ru-RU" dirty="0"/>
              <a:t>Это такая форма организации обучения, которая позволяет проводить наблюдения, а также изучение различных предметов, явлений и процессов в естественных условиях;</a:t>
            </a:r>
          </a:p>
          <a:p>
            <a:r>
              <a:rPr lang="ru-RU" dirty="0"/>
              <a:t>позволяет объединить учебный процесс с реальной жизнью,</a:t>
            </a:r>
          </a:p>
          <a:p>
            <a:r>
              <a:rPr lang="ru-RU" dirty="0"/>
              <a:t>реализуется принцип наглядности обучения,</a:t>
            </a:r>
          </a:p>
          <a:p>
            <a:r>
              <a:rPr lang="ru-RU" dirty="0"/>
              <a:t>позволяют повышать научность обучения,</a:t>
            </a:r>
          </a:p>
          <a:p>
            <a:r>
              <a:rPr lang="ru-RU" dirty="0"/>
              <a:t>укрепляют связь с жизнью и практикой,</a:t>
            </a:r>
          </a:p>
          <a:p>
            <a:r>
              <a:rPr lang="ru-RU" dirty="0"/>
              <a:t>повышают познавательную активность обучающихся,</a:t>
            </a:r>
          </a:p>
          <a:p>
            <a:r>
              <a:rPr lang="ru-RU" dirty="0"/>
              <a:t>пробуждает уважение к культуре, традициям своего и других народов,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271B6-2688-4D3F-B267-7BB13F9F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Внутри собора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893F59-D0C4-4EDA-B142-5957E7059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8" y="2187352"/>
            <a:ext cx="6095298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1194F3-93CC-409E-934C-5F48BFD9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4" y="1444979"/>
            <a:ext cx="5947129" cy="47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4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70D8E-4EAA-4FBE-8F48-7BE20DCE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экскурсия – Улан-Удэнская мечеть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F7758C-9722-491B-A21E-1EFA72069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36" y="1704622"/>
            <a:ext cx="5037666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231B33-4FBE-4B69-A7C4-255971F2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44" y="1479043"/>
            <a:ext cx="4314825" cy="48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1F334-DA62-4059-A1F4-386A7F8A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Ислам в Бурятии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6BC19-9CE3-4B94-836A-6A194D47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3022"/>
            <a:ext cx="8915400" cy="4809067"/>
          </a:xfrm>
        </p:spPr>
        <p:txBody>
          <a:bodyPr>
            <a:noAutofit/>
          </a:bodyPr>
          <a:lstStyle/>
          <a:p>
            <a:r>
              <a:rPr lang="ru-RU" sz="2200" dirty="0"/>
              <a:t>Изучая средневековую философию, затрагивается тема возникновения ислама, и дополнительно в рамках регионального компонента рассматривается распространение ислама на территории Бурятии.</a:t>
            </a:r>
          </a:p>
          <a:p>
            <a:r>
              <a:rPr lang="ru-RU" sz="2200" dirty="0"/>
              <a:t>Благодарим заместителя имама мечети </a:t>
            </a:r>
            <a:r>
              <a:rPr lang="ru-RU" sz="2200" dirty="0" err="1"/>
              <a:t>Сарварбека</a:t>
            </a:r>
            <a:r>
              <a:rPr lang="ru-RU" sz="2200" dirty="0"/>
              <a:t> </a:t>
            </a:r>
            <a:r>
              <a:rPr lang="ru-RU" sz="2200" dirty="0" err="1"/>
              <a:t>Ишанханова</a:t>
            </a:r>
            <a:r>
              <a:rPr lang="ru-RU" sz="2200" dirty="0"/>
              <a:t> за просветительские лекции, в котором правильно объясняются основы религии: 5 столпов ислама, Священное Писание Коран, а также </a:t>
            </a:r>
            <a:r>
              <a:rPr lang="ru-RU" sz="2200" dirty="0" err="1"/>
              <a:t>зам.имама</a:t>
            </a:r>
            <a:r>
              <a:rPr lang="ru-RU" sz="2200" dirty="0"/>
              <a:t> отвечает на вопросы, интересующие студентов.</a:t>
            </a:r>
          </a:p>
          <a:p>
            <a:r>
              <a:rPr lang="ru-RU" sz="2200" dirty="0"/>
              <a:t>Благодарим имама мечети Хамида </a:t>
            </a:r>
            <a:r>
              <a:rPr lang="ru-RU" sz="2200" dirty="0" err="1"/>
              <a:t>Сафиуллу</a:t>
            </a:r>
            <a:r>
              <a:rPr lang="ru-RU" sz="2200" dirty="0"/>
              <a:t> за бесценный подарок Бурятскому аграрному колледжу – 2 книги перевода смыслов Корана.</a:t>
            </a:r>
          </a:p>
        </p:txBody>
      </p:sp>
    </p:spTree>
    <p:extLst>
      <p:ext uri="{BB962C8B-B14F-4D97-AF65-F5344CB8AC3E}">
        <p14:creationId xmlns:p14="http://schemas.microsoft.com/office/powerpoint/2010/main" val="185556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4C3FD-E6CB-42D2-88C6-DA31C86D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Внутри мечети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081813-51F7-4150-BE0F-D9469557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46" y="2088444"/>
            <a:ext cx="5037666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E6C475-D41E-4CEA-9B81-D2CB56452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410405"/>
            <a:ext cx="43529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5FBA6-9CA4-4DD6-B786-8A431407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Насчет экскурсии нужно договорится. Лекцию ведет заместитель имама.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E71D5-DFDF-4151-B7DD-C42949CB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89140516124 – заместитель имама </a:t>
            </a:r>
            <a:r>
              <a:rPr lang="ru-RU" dirty="0" err="1"/>
              <a:t>Сарварбек</a:t>
            </a:r>
            <a:r>
              <a:rPr lang="ru-RU" dirty="0"/>
              <a:t> </a:t>
            </a:r>
            <a:r>
              <a:rPr lang="ru-RU" dirty="0" err="1"/>
              <a:t>Ишанханов</a:t>
            </a:r>
            <a:endParaRPr lang="ru-RU" dirty="0"/>
          </a:p>
          <a:p>
            <a:r>
              <a:rPr lang="ru-RU" dirty="0"/>
              <a:t>Обязательно заранее договориться о том, что вы приедете с группой студентов, количество назвать.</a:t>
            </a:r>
          </a:p>
          <a:p>
            <a:r>
              <a:rPr lang="ru-RU" dirty="0"/>
              <a:t>Назначается время послеобеденное 14:00-14:20.</a:t>
            </a:r>
          </a:p>
          <a:p>
            <a:r>
              <a:rPr lang="ru-RU" dirty="0"/>
              <a:t>Адрес мечети: </a:t>
            </a:r>
            <a:r>
              <a:rPr lang="ru-RU" dirty="0" err="1"/>
              <a:t>г.Улан</a:t>
            </a:r>
            <a:r>
              <a:rPr lang="ru-RU" dirty="0"/>
              <a:t>-Удэ, </a:t>
            </a:r>
            <a:r>
              <a:rPr lang="ru-RU" dirty="0" err="1"/>
              <a:t>ул.Бабушкина</a:t>
            </a:r>
            <a:r>
              <a:rPr lang="ru-RU" dirty="0"/>
              <a:t>, 156 а.</a:t>
            </a:r>
          </a:p>
          <a:p>
            <a:r>
              <a:rPr lang="ru-RU" dirty="0"/>
              <a:t>Предупредить студентов о том, что надо снимать обувь при входе.</a:t>
            </a:r>
          </a:p>
          <a:p>
            <a:r>
              <a:rPr lang="ru-RU" dirty="0"/>
              <a:t>Девочкам приготовить платки или головной убор полностью прикрывает волосы, также длинный подол юбки, пальто, куртки.</a:t>
            </a:r>
          </a:p>
          <a:p>
            <a:r>
              <a:rPr lang="ru-RU" dirty="0"/>
              <a:t>Вы как преподаватель будете следить за дисциплиной, </a:t>
            </a:r>
            <a:r>
              <a:rPr lang="ru-RU" dirty="0" err="1"/>
              <a:t>зам.имама</a:t>
            </a:r>
            <a:r>
              <a:rPr lang="ru-RU" dirty="0"/>
              <a:t> расскажет про ислам, ответит на интересующие вопросы. Рассказывает интересно.</a:t>
            </a:r>
          </a:p>
        </p:txBody>
      </p:sp>
    </p:spTree>
    <p:extLst>
      <p:ext uri="{BB962C8B-B14F-4D97-AF65-F5344CB8AC3E}">
        <p14:creationId xmlns:p14="http://schemas.microsoft.com/office/powerpoint/2010/main" val="257170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EC2B-3B31-4509-80AC-8B7295C1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7668"/>
          </a:xfrm>
        </p:spPr>
        <p:txBody>
          <a:bodyPr>
            <a:normAutofit/>
          </a:bodyPr>
          <a:lstStyle/>
          <a:p>
            <a:r>
              <a:rPr lang="ru-RU" sz="2400" dirty="0"/>
              <a:t>Рекомендуемые 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AEE91-CBE7-4E5F-A5A8-903A6724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4978"/>
            <a:ext cx="8915400" cy="4466244"/>
          </a:xfrm>
        </p:spPr>
        <p:txBody>
          <a:bodyPr>
            <a:normAutofit fontScale="92500"/>
          </a:bodyPr>
          <a:lstStyle/>
          <a:p>
            <a:r>
              <a:rPr lang="ru-RU" sz="1600" dirty="0" err="1"/>
              <a:t>Камалетдинова</a:t>
            </a:r>
            <a:r>
              <a:rPr lang="ru-RU" sz="1600" dirty="0"/>
              <a:t>, Г. Урок-экскурсия. Как организовать и провести урок-экскурсию. Ошибки начинающих учителей </a:t>
            </a:r>
            <a:r>
              <a:rPr lang="en-US" sz="1600" dirty="0"/>
              <a:t>[</a:t>
            </a:r>
            <a:r>
              <a:rPr lang="ru-RU" sz="1600" dirty="0"/>
              <a:t>Электронный ресурс</a:t>
            </a:r>
            <a:r>
              <a:rPr lang="en-US" sz="1600" dirty="0"/>
              <a:t>]</a:t>
            </a:r>
            <a:r>
              <a:rPr lang="ru-RU" sz="1600" dirty="0"/>
              <a:t> / Г. </a:t>
            </a:r>
            <a:r>
              <a:rPr lang="ru-RU" sz="1600" dirty="0" err="1"/>
              <a:t>Камалетдинова</a:t>
            </a:r>
            <a:r>
              <a:rPr lang="ru-RU" sz="1600" dirty="0"/>
              <a:t>. - 08.06.2017. – </a:t>
            </a:r>
            <a:r>
              <a:rPr lang="en-US" sz="1600" dirty="0"/>
              <a:t>URL</a:t>
            </a:r>
            <a:r>
              <a:rPr lang="ru-RU" sz="1600" dirty="0"/>
              <a:t>: </a:t>
            </a:r>
            <a:r>
              <a:rPr lang="en-US" sz="1600" dirty="0">
                <a:hlinkClick r:id="rId2"/>
              </a:rPr>
              <a:t>https://pedsovet.su/metodika/6519_urok_eksursia</a:t>
            </a:r>
            <a:r>
              <a:rPr lang="ru-RU" sz="1600" dirty="0"/>
              <a:t> (Дата обращения: 24.03.2023).</a:t>
            </a:r>
          </a:p>
          <a:p>
            <a:r>
              <a:rPr lang="ru-RU" sz="1600" dirty="0"/>
              <a:t>Концепция преподавания учебного курса «История России» в образовательных организациях Российской Федерации, реализующих основные общеобразовательные программы: протокол от 23 октября 2020 г. № ПК-1вн </a:t>
            </a:r>
            <a:r>
              <a:rPr lang="en-US" sz="1600" dirty="0"/>
              <a:t>[</a:t>
            </a:r>
            <a:r>
              <a:rPr lang="ru-RU" sz="1600" dirty="0"/>
              <a:t>Электронный ресурс</a:t>
            </a:r>
            <a:r>
              <a:rPr lang="en-US" sz="1600" dirty="0"/>
              <a:t>]</a:t>
            </a:r>
            <a:r>
              <a:rPr lang="ru-RU" sz="1600" dirty="0"/>
              <a:t>. – </a:t>
            </a:r>
            <a:r>
              <a:rPr lang="en-US" sz="1600" dirty="0"/>
              <a:t>URL</a:t>
            </a:r>
            <a:r>
              <a:rPr lang="ru-RU" sz="1600" dirty="0"/>
              <a:t>: </a:t>
            </a:r>
            <a:r>
              <a:rPr lang="en-US" sz="1600" dirty="0">
                <a:hlinkClick r:id="rId3"/>
              </a:rPr>
              <a:t>https://docs.edu.gov.ru/document/b12aa655a39f6016af3974a98620bc34/download/3243/</a:t>
            </a:r>
            <a:r>
              <a:rPr lang="ru-RU" sz="1600" dirty="0"/>
              <a:t> (Дата обращения: 23.03.2023).</a:t>
            </a:r>
          </a:p>
          <a:p>
            <a:r>
              <a:rPr lang="ru-RU" sz="1600" dirty="0"/>
              <a:t>Орлов, И. Что такое религиозный синкретизм? Чем он полезен? </a:t>
            </a:r>
            <a:r>
              <a:rPr lang="en-US" sz="1600" dirty="0"/>
              <a:t>[</a:t>
            </a:r>
            <a:r>
              <a:rPr lang="ru-RU" sz="1600" dirty="0"/>
              <a:t>Электронный ресурс</a:t>
            </a:r>
            <a:r>
              <a:rPr lang="en-US" sz="1600" dirty="0"/>
              <a:t>]</a:t>
            </a:r>
            <a:r>
              <a:rPr lang="ru-RU" sz="1600" dirty="0"/>
              <a:t> / </a:t>
            </a:r>
            <a:r>
              <a:rPr lang="ru-RU" sz="1600" dirty="0" err="1"/>
              <a:t>И.Орлов</a:t>
            </a:r>
            <a:r>
              <a:rPr lang="ru-RU" sz="1600" dirty="0"/>
              <a:t>. – 16.10.2021. – </a:t>
            </a:r>
            <a:r>
              <a:rPr lang="en-US" sz="1600" dirty="0"/>
              <a:t>URL</a:t>
            </a:r>
            <a:r>
              <a:rPr lang="ru-RU" sz="1600" dirty="0"/>
              <a:t>: </a:t>
            </a:r>
            <a:r>
              <a:rPr lang="en-US" sz="1600" dirty="0">
                <a:hlinkClick r:id="rId4"/>
              </a:rPr>
              <a:t>https://dzen.ru/media/id/5c35e2e326ab5500aa27a240/chto-takoe-religioznyi-sinkretizm-chem-on-polezen-61689bc3cc922a65ada64971?utm_referer=www.google.co</a:t>
            </a:r>
            <a:r>
              <a:rPr lang="ru-RU" sz="1600" dirty="0"/>
              <a:t> (Дата обращения: 23.03.2023).</a:t>
            </a:r>
          </a:p>
          <a:p>
            <a:r>
              <a:rPr lang="ru-RU" sz="1600" dirty="0"/>
              <a:t>Религии в Бурятии </a:t>
            </a:r>
            <a:r>
              <a:rPr lang="en-US" sz="1600" dirty="0"/>
              <a:t>[</a:t>
            </a:r>
            <a:r>
              <a:rPr lang="ru-RU" sz="1600" dirty="0"/>
              <a:t>Электронный ресурс</a:t>
            </a:r>
            <a:r>
              <a:rPr lang="en-US" sz="1600" dirty="0"/>
              <a:t>]</a:t>
            </a:r>
            <a:r>
              <a:rPr lang="ru-RU" sz="1600" dirty="0"/>
              <a:t>. – 20.06.2010. – </a:t>
            </a:r>
            <a:r>
              <a:rPr lang="en-US" sz="1600" dirty="0"/>
              <a:t>URL</a:t>
            </a:r>
            <a:r>
              <a:rPr lang="ru-RU" sz="1600" dirty="0"/>
              <a:t>:  </a:t>
            </a:r>
            <a:r>
              <a:rPr lang="en-US" sz="1600" dirty="0">
                <a:hlinkClick r:id="rId5"/>
              </a:rPr>
              <a:t>http://www.visitburyatia.ru/news/section-105/item-943/</a:t>
            </a:r>
            <a:r>
              <a:rPr lang="ru-RU" sz="1600" dirty="0"/>
              <a:t> (Дата обращения: 23.03.2023).</a:t>
            </a:r>
          </a:p>
        </p:txBody>
      </p:sp>
    </p:spTree>
    <p:extLst>
      <p:ext uri="{BB962C8B-B14F-4D97-AF65-F5344CB8AC3E}">
        <p14:creationId xmlns:p14="http://schemas.microsoft.com/office/powerpoint/2010/main" val="1442116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6F4D1-EFB7-44A0-AE5E-4D6DCE25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8" y="624110"/>
            <a:ext cx="9045526" cy="128089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r>
              <a:rPr lang="ru-RU" dirty="0"/>
              <a:t>Елизавета </a:t>
            </a:r>
            <a:r>
              <a:rPr lang="ru-RU" dirty="0" err="1"/>
              <a:t>Жаргаловна</a:t>
            </a:r>
            <a:r>
              <a:rPr lang="ru-RU" dirty="0"/>
              <a:t> Балданова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95AA9-9CD2-40CC-AF43-7E4AC812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2133600"/>
            <a:ext cx="7115492" cy="3777622"/>
          </a:xfrm>
        </p:spPr>
        <p:txBody>
          <a:bodyPr/>
          <a:lstStyle/>
          <a:p>
            <a:r>
              <a:rPr lang="ru-RU" dirty="0"/>
              <a:t>Преподаватель общественных дисциплин Бурятского аграрного колледжа им. М.Н. Ербанова;</a:t>
            </a:r>
          </a:p>
          <a:p>
            <a:r>
              <a:rPr lang="ru-RU" dirty="0"/>
              <a:t>Преподаю три дисциплины: основы философии, учебно-исследовательскую работу студента, обществознание;</a:t>
            </a:r>
          </a:p>
          <a:p>
            <a:r>
              <a:rPr lang="ru-RU" dirty="0"/>
              <a:t>Администратор аккаунта колледжа в социальных сетях ВКонтакте и </a:t>
            </a:r>
            <a:r>
              <a:rPr lang="ru-RU" dirty="0" err="1"/>
              <a:t>телеграм</a:t>
            </a:r>
            <a:r>
              <a:rPr lang="ru-RU" dirty="0"/>
              <a:t>;</a:t>
            </a:r>
          </a:p>
          <a:p>
            <a:r>
              <a:rPr lang="ru-RU" dirty="0"/>
              <a:t>Ответственный секретарь приемной комиссии колледжа;</a:t>
            </a:r>
          </a:p>
          <a:p>
            <a:r>
              <a:rPr lang="ru-RU" dirty="0"/>
              <a:t>Создатель проекта «Все колледжи Бурятии» в социальной сети </a:t>
            </a:r>
            <a:r>
              <a:rPr lang="ru-RU" dirty="0" err="1"/>
              <a:t>Вконтакте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0156FA-9A67-460F-81AD-57D1A612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22" y="1905000"/>
            <a:ext cx="2846364" cy="41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377B4-FA6C-4A73-91BB-D3448D4A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ПРЕПОДАВАНИЯ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КУРСА «ИСТОРИЯ РОССИИ»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23.10.2020)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061ED-E312-47F9-83A7-0EFCDC82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89" y="2144889"/>
            <a:ext cx="9725026" cy="3777622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Многоуровневое представление истории</a:t>
            </a:r>
          </a:p>
          <a:p>
            <a:pPr marL="0" indent="0">
              <a:buNone/>
            </a:pPr>
            <a:r>
              <a:rPr lang="ru-RU" sz="1600" dirty="0"/>
              <a:t>Студент, школьник - прежде всего гражданин России, а в связи с этим – житель своего края, города, представитель определённой </a:t>
            </a:r>
            <a:r>
              <a:rPr lang="ru-RU" sz="1600" dirty="0" err="1"/>
              <a:t>этнонациональной</a:t>
            </a:r>
            <a:r>
              <a:rPr lang="ru-RU" sz="1600" dirty="0"/>
              <a:t> и религиозной общности, хранитель традиций рода и семьи. Необходимо обращение обучающихся к изучению локальной истории, истории и культуры своего края.</a:t>
            </a:r>
          </a:p>
          <a:p>
            <a:r>
              <a:rPr lang="ru-RU" sz="2400" dirty="0"/>
              <a:t>Историко-культурологический подход: пространство диалога</a:t>
            </a:r>
          </a:p>
          <a:p>
            <a:pPr marL="0" indent="0">
              <a:buNone/>
            </a:pPr>
            <a:r>
              <a:rPr lang="ru-RU" sz="1600" dirty="0"/>
              <a:t>Характеристика многообразия и взаимодействия культур народов, вошедших на разных этапах истории в состав многонационального Российского государства, помогает формировать у обучающихся чувство принадлежности к богатейшему общему культурно-историческому пространству, уважение к культурным достижениям и лучшим традициям своего и других народов. Важным в мировоззренческом отношении является также восприятие обучающимися памятников истории и культуры как ценного достояния страны и всего человечества, сохранять которое должен каждый.</a:t>
            </a:r>
          </a:p>
        </p:txBody>
      </p:sp>
    </p:spTree>
    <p:extLst>
      <p:ext uri="{BB962C8B-B14F-4D97-AF65-F5344CB8AC3E}">
        <p14:creationId xmlns:p14="http://schemas.microsoft.com/office/powerpoint/2010/main" val="33311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F997A-1498-483D-932A-091DA3AE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23" y="624109"/>
            <a:ext cx="9596790" cy="2491623"/>
          </a:xfrm>
        </p:spPr>
        <p:txBody>
          <a:bodyPr>
            <a:noAutofit/>
          </a:bodyPr>
          <a:lstStyle/>
          <a:p>
            <a:r>
              <a:rPr lang="ru-RU" sz="2800" dirty="0"/>
              <a:t>Проводить экскурсию может сам преподаватель или экскурсовод,</a:t>
            </a:r>
            <a:br>
              <a:rPr lang="ru-RU" sz="2800" dirty="0"/>
            </a:br>
            <a:r>
              <a:rPr lang="ru-RU" sz="2800" dirty="0"/>
              <a:t>но именно педагог останется организатором и руководителем познавательной деятельности обучающихся на протяжении всего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4596A-BFD1-4D87-9234-749DB48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711" y="3115732"/>
            <a:ext cx="9483901" cy="3431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Готовя урок-экскурсию, важно провести оценку объекта показа по следующим критериям:</a:t>
            </a:r>
          </a:p>
          <a:p>
            <a:r>
              <a:rPr lang="ru-RU" sz="2000" dirty="0"/>
              <a:t>Познавательная ценность для обучающихся,</a:t>
            </a:r>
          </a:p>
          <a:p>
            <a:r>
              <a:rPr lang="ru-RU" sz="2000" dirty="0"/>
              <a:t>Внешняя выразительность самого объекта или взаимодействие экскурсионного объекта с окружающей его средой,</a:t>
            </a:r>
          </a:p>
          <a:p>
            <a:r>
              <a:rPr lang="ru-RU" sz="2000" dirty="0"/>
              <a:t>Сохранность (состояние объекта в данный момент, его подготовленность к показу),</a:t>
            </a:r>
          </a:p>
          <a:p>
            <a:r>
              <a:rPr lang="ru-RU" sz="2000" dirty="0"/>
              <a:t>Месторасположение (расстояние до объекта, транспортная доступность, удобство подъезда к нему).</a:t>
            </a:r>
          </a:p>
        </p:txBody>
      </p:sp>
    </p:spTree>
    <p:extLst>
      <p:ext uri="{BB962C8B-B14F-4D97-AF65-F5344CB8AC3E}">
        <p14:creationId xmlns:p14="http://schemas.microsoft.com/office/powerpoint/2010/main" val="342347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A263-8C6B-43E5-8871-FFE49D24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7378"/>
            <a:ext cx="8911687" cy="733778"/>
          </a:xfrm>
        </p:spPr>
        <p:txBody>
          <a:bodyPr/>
          <a:lstStyle/>
          <a:p>
            <a:r>
              <a:rPr lang="ru-RU" dirty="0"/>
              <a:t>Подготовка к экскурсии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3D958-A833-47AD-BBDC-22F7F7C5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40178"/>
            <a:ext cx="8915400" cy="494453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Интересно сформулировать тему урока-экскурсии</a:t>
            </a:r>
          </a:p>
          <a:p>
            <a:r>
              <a:rPr lang="ru-RU" sz="2000" dirty="0"/>
              <a:t>Подобрать литературу и интернет-ресурсы для подготовки материала</a:t>
            </a:r>
          </a:p>
          <a:p>
            <a:r>
              <a:rPr lang="ru-RU" sz="2000" dirty="0"/>
              <a:t>Самостоятельно ознакомиться с объектом показа (научиться легко ориентироваться на местности, хорошо узнать расположение)</a:t>
            </a:r>
          </a:p>
          <a:p>
            <a:r>
              <a:rPr lang="ru-RU" sz="2000" dirty="0"/>
              <a:t>Составить маршрут экскурсии</a:t>
            </a:r>
          </a:p>
          <a:p>
            <a:r>
              <a:rPr lang="ru-RU" sz="2000" dirty="0"/>
              <a:t>Подготовить текст экскурсии (краткий)</a:t>
            </a:r>
          </a:p>
          <a:p>
            <a:r>
              <a:rPr lang="ru-RU" sz="2000" dirty="0"/>
              <a:t>Сделать комплект «шпаргалок» (портфель экскурсовода): наименование объекта, историческое событие, с которым связан объект, дата события, краткое описание объекта, интересные факты, предания и т.д.</a:t>
            </a:r>
          </a:p>
          <a:p>
            <a:r>
              <a:rPr lang="ru-RU" sz="2000" dirty="0"/>
              <a:t>Договориться с сотрудниками организации, отвечающими за объект</a:t>
            </a:r>
          </a:p>
        </p:txBody>
      </p:sp>
    </p:spTree>
    <p:extLst>
      <p:ext uri="{BB962C8B-B14F-4D97-AF65-F5344CB8AC3E}">
        <p14:creationId xmlns:p14="http://schemas.microsoft.com/office/powerpoint/2010/main" val="359529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893F5-A600-448E-8B10-71EA3032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151D3-AA70-4565-B8D9-1254500A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8533"/>
            <a:ext cx="8915400" cy="484535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В основе экскурсионной методики лежит </a:t>
            </a:r>
            <a:r>
              <a:rPr lang="ru-RU" sz="2000" b="1" dirty="0"/>
              <a:t>наглядный показ </a:t>
            </a:r>
            <a:r>
              <a:rPr lang="ru-RU" sz="2000" dirty="0"/>
              <a:t>и рассказ, причем показ объектов занимает ведущее место. По отношению к показу рассказ на экскурсии вторичен. Он может предварять показ объектов, сопровождать его или закреплять зрительное впечатление.</a:t>
            </a:r>
          </a:p>
          <a:p>
            <a:r>
              <a:rPr lang="ru-RU" sz="2000" dirty="0"/>
              <a:t>Урок-экскурсия должен включать самостоятельную работу обучающихся: наблюдение, составление заметок, зарисовок или фотографирование, короткие видео (при условии, что разрешено).</a:t>
            </a:r>
          </a:p>
          <a:p>
            <a:r>
              <a:rPr lang="ru-RU" sz="2000" dirty="0"/>
              <a:t>В конце провести итоговую беседу: что было знакомым, чего не знали, что было удивительным, что вызвало интерес, о чем хотим узнать побольше, </a:t>
            </a:r>
          </a:p>
          <a:p>
            <a:r>
              <a:rPr lang="ru-RU" sz="2000" dirty="0"/>
              <a:t>На основе рефлексии наметить творческие задания, например: сравнительную таблицу между мировыми религиями, составить тест, подготовить пост, видеоролик для публикации в социальных сетях колледжа и т.д.</a:t>
            </a:r>
          </a:p>
        </p:txBody>
      </p:sp>
    </p:spTree>
    <p:extLst>
      <p:ext uri="{BB962C8B-B14F-4D97-AF65-F5344CB8AC3E}">
        <p14:creationId xmlns:p14="http://schemas.microsoft.com/office/powerpoint/2010/main" val="28937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7A63A-F4A6-498C-8B06-C0E3EE3A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Бурятия уникальна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6E6E1-8A58-4169-8175-E21A579E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20800"/>
            <a:ext cx="8915400" cy="2517422"/>
          </a:xfrm>
        </p:spPr>
        <p:txBody>
          <a:bodyPr>
            <a:normAutofit/>
          </a:bodyPr>
          <a:lstStyle/>
          <a:p>
            <a:r>
              <a:rPr lang="ru-RU" sz="2400" dirty="0"/>
              <a:t>Бурятия – это территория, на которой представлена не только древняя религия - шаманизм, но и мировые религии.</a:t>
            </a:r>
          </a:p>
          <a:p>
            <a:r>
              <a:rPr lang="ru-RU" sz="2400" dirty="0"/>
              <a:t>Для Бурятии характерен религиозный синкретизм - форма соединений лучших ценностей и элементов практик религий (эклектика).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92C05C-EC38-437C-8BD1-E6EA70433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11" y="3863858"/>
            <a:ext cx="4176889" cy="22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B6924-C15E-4E22-B2AF-6F84C50C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Религиозный синкретизм</a:t>
            </a:r>
            <a:br>
              <a:rPr lang="ru-RU" dirty="0"/>
            </a:br>
            <a:r>
              <a:rPr lang="ru-RU" sz="2700" dirty="0"/>
              <a:t>(греч. </a:t>
            </a:r>
            <a:r>
              <a:rPr lang="ru-RU" sz="2700" dirty="0" err="1"/>
              <a:t>sygkretizein</a:t>
            </a:r>
            <a:r>
              <a:rPr lang="ru-RU" sz="2700" dirty="0"/>
              <a:t> соединять, присоединять, смешивать)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7BECE-F6DC-4D83-BDCB-0AAEFFD3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7200"/>
            <a:ext cx="8915400" cy="41840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 термин «синкретизм» предложил древнегреческий философ Плутарх. И он вкладывал смысл именно эклектика - наборного соединения частей.</a:t>
            </a:r>
          </a:p>
          <a:p>
            <a:r>
              <a:rPr lang="ru-RU" dirty="0"/>
              <a:t>Есть два основных варианта практики духовной жизни:</a:t>
            </a:r>
          </a:p>
          <a:p>
            <a:pPr marL="0" indent="0">
              <a:buNone/>
            </a:pPr>
            <a:r>
              <a:rPr lang="ru-RU" dirty="0"/>
              <a:t>Первый путь — консервативный, где религия над человеком и управляет им (в каких-то случаях это полезно, в каких-то нет). Полезно, когда надо одолеть низменное в себе, проявив волю. Вредно, когда религия подавляет ценности и цельность самого человека, делает его управляемым извне.</a:t>
            </a:r>
          </a:p>
          <a:p>
            <a:pPr marL="0" indent="0">
              <a:buNone/>
            </a:pPr>
            <a:r>
              <a:rPr lang="ru-RU" dirty="0"/>
              <a:t>Второй — </a:t>
            </a:r>
            <a:r>
              <a:rPr lang="ru-RU" b="1" dirty="0"/>
              <a:t>синкретический</a:t>
            </a:r>
            <a:r>
              <a:rPr lang="ru-RU" dirty="0"/>
              <a:t>, мягкий, как опора на близкие тебе ценности, применение практик более подходящих тебе. Здесь тоже возможен как вред, так и польза человеку. Если человек ведется на низменные мотивы души и адаптирует духовную практику под них - вредно, лучше и правильней проявить волю, поставив Высшее во главу. Если человек осознан, правильно внимает себе, своей душе и Богу, то полезно.</a:t>
            </a:r>
          </a:p>
        </p:txBody>
      </p:sp>
    </p:spTree>
    <p:extLst>
      <p:ext uri="{BB962C8B-B14F-4D97-AF65-F5344CB8AC3E}">
        <p14:creationId xmlns:p14="http://schemas.microsoft.com/office/powerpoint/2010/main" val="319989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B6924-C15E-4E22-B2AF-6F84C50C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7BECE-F6DC-4D83-BDCB-0AAEFFD3A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Бурятии люди посещают и буддистские, и христианские, и </a:t>
            </a:r>
            <a:r>
              <a:rPr lang="ru-RU" dirty="0" err="1"/>
              <a:t>шаманистские</a:t>
            </a:r>
            <a:r>
              <a:rPr lang="ru-RU" dirty="0"/>
              <a:t> храмы, сочетают традиции религий так, как удобно им. Они могут применять и любые другие практики, удобные им.</a:t>
            </a:r>
          </a:p>
          <a:p>
            <a:r>
              <a:rPr lang="ru-RU" dirty="0"/>
              <a:t>Исповедуется принцип: религия для человека, а не человек для религии. Важным выступает принцип ненасилия. Под религией понимаются полезная дисциплина, нормы и практика духовной жизни.</a:t>
            </a:r>
          </a:p>
          <a:p>
            <a:r>
              <a:rPr lang="ru-RU" dirty="0"/>
              <a:t>Отсюда уважение друг к другу, понимание и уважение разных религий, терпимость, толерантность.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510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1735</Words>
  <Application>Microsoft Office PowerPoint</Application>
  <PresentationFormat>Широкоэкранный</PresentationFormat>
  <Paragraphs>107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Легкий дым</vt:lpstr>
      <vt:lpstr>Мировые религии в Бурятии Уроки-экскурсии по учебной дисциплине «Основы философии» в Бурятском аграрном колледже им. М.Н. Ербанова </vt:lpstr>
      <vt:lpstr>Урок-экскурсия</vt:lpstr>
      <vt:lpstr>КОНЦЕПЦИЯ ПРЕПОДАВАНИЯ УЧЕБНОГО КУРСА «ИСТОРИЯ РОССИИ» (от 23.10.2020) Методологические основы курса</vt:lpstr>
      <vt:lpstr>Проводить экскурсию может сам преподаватель или экскурсовод, но именно педагог останется организатором и руководителем познавательной деятельности обучающихся на протяжении всего мероприятия</vt:lpstr>
      <vt:lpstr>Подготовка к экскурсии</vt:lpstr>
      <vt:lpstr>Важно</vt:lpstr>
      <vt:lpstr>Бурятия уникальна</vt:lpstr>
      <vt:lpstr>Религиозный синкретизм (греч. sygkretizein соединять, присоединять, смешивать)</vt:lpstr>
      <vt:lpstr>ВАЖНО</vt:lpstr>
      <vt:lpstr>Историческая обусловленность</vt:lpstr>
      <vt:lpstr>1 экскурсия – Дацан Ринпоче Багша</vt:lpstr>
      <vt:lpstr>Буддизм в Бурятии - Махаяна (большая колесница/большой путь)</vt:lpstr>
      <vt:lpstr>Год основания дацана – 2000 год</vt:lpstr>
      <vt:lpstr>Внутри дацана</vt:lpstr>
      <vt:lpstr>Экскурсия без предупреждения  </vt:lpstr>
      <vt:lpstr>2 экскурсия – Свято-Одигитриевский Собор</vt:lpstr>
      <vt:lpstr>Христианство в Бурятии – православие, старообрядчество</vt:lpstr>
      <vt:lpstr>Улица Соборная – место начала экскурсии по православию в Бурятии</vt:lpstr>
      <vt:lpstr>Экскурсия начинается с телефонного звонка </vt:lpstr>
      <vt:lpstr>Внутри собора</vt:lpstr>
      <vt:lpstr>3 экскурсия – Улан-Удэнская мечеть</vt:lpstr>
      <vt:lpstr>Ислам в Бурятии</vt:lpstr>
      <vt:lpstr>Внутри мечети</vt:lpstr>
      <vt:lpstr>Насчет экскурсии нужно договорится. Лекцию ведет заместитель имама.</vt:lpstr>
      <vt:lpstr>Рекомендуемые источники:</vt:lpstr>
      <vt:lpstr> Елизавета Жаргаловна Балданова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Мировые религии</dc:title>
  <dc:creator>Елизавета Балданова</dc:creator>
  <cp:lastModifiedBy>Елизавета Балданова</cp:lastModifiedBy>
  <cp:revision>43</cp:revision>
  <dcterms:created xsi:type="dcterms:W3CDTF">2023-03-23T14:13:06Z</dcterms:created>
  <dcterms:modified xsi:type="dcterms:W3CDTF">2023-03-24T18:40:41Z</dcterms:modified>
</cp:coreProperties>
</file>